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89" r:id="rId2"/>
    <p:sldId id="323" r:id="rId3"/>
    <p:sldId id="326" r:id="rId4"/>
    <p:sldId id="284" r:id="rId5"/>
    <p:sldId id="299" r:id="rId6"/>
    <p:sldId id="324" r:id="rId7"/>
    <p:sldId id="285" r:id="rId8"/>
    <p:sldId id="300" r:id="rId9"/>
    <p:sldId id="291" r:id="rId10"/>
    <p:sldId id="305" r:id="rId11"/>
    <p:sldId id="306" r:id="rId12"/>
    <p:sldId id="307" r:id="rId13"/>
    <p:sldId id="308" r:id="rId14"/>
    <p:sldId id="292" r:id="rId15"/>
    <p:sldId id="293" r:id="rId16"/>
    <p:sldId id="294" r:id="rId17"/>
    <p:sldId id="295" r:id="rId18"/>
    <p:sldId id="325" r:id="rId19"/>
    <p:sldId id="317" r:id="rId20"/>
    <p:sldId id="296" r:id="rId21"/>
    <p:sldId id="311" r:id="rId22"/>
    <p:sldId id="310" r:id="rId23"/>
    <p:sldId id="318" r:id="rId24"/>
    <p:sldId id="312" r:id="rId25"/>
    <p:sldId id="319" r:id="rId26"/>
    <p:sldId id="327" r:id="rId27"/>
    <p:sldId id="328" r:id="rId28"/>
    <p:sldId id="314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743"/>
    <a:srgbClr val="F47D20"/>
    <a:srgbClr val="1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8" autoAdjust="0"/>
    <p:restoredTop sz="94540" autoAdjust="0"/>
  </p:normalViewPr>
  <p:slideViewPr>
    <p:cSldViewPr snapToGrid="0" snapToObjects="1">
      <p:cViewPr>
        <p:scale>
          <a:sx n="108" d="100"/>
          <a:sy n="108" d="100"/>
        </p:scale>
        <p:origin x="-8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BC7CD-9AE4-0E43-AE62-8F8F90C69078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E4B60-DEBC-D54C-836C-9250CC36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017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45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  <a:p>
            <a:r>
              <a:rPr lang="en-US" dirty="0" smtClean="0"/>
              <a:t>Note: total # of documents</a:t>
            </a:r>
            <a:r>
              <a:rPr lang="en-US" baseline="0" dirty="0" smtClean="0"/>
              <a:t> = all text because we have a group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2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5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# of Documents = what we have ground</a:t>
            </a:r>
            <a:r>
              <a:rPr lang="en-US" baseline="0" dirty="0" smtClean="0"/>
              <a:t> truth on for single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Snyder vs. Phelps - Westboro Baptist Church wins Supreme Court case for right to protest military funerals</a:t>
            </a:r>
            <a:r>
              <a:rPr lang="en-US" baseline="0" dirty="0" smtClean="0"/>
              <a:t> </a:t>
            </a:r>
            <a:r>
              <a:rPr lang="en-US" dirty="0" smtClean="0"/>
              <a:t>March 2, 2011</a:t>
            </a:r>
          </a:p>
          <a:p>
            <a:r>
              <a:rPr lang="en-US" dirty="0" smtClean="0"/>
              <a:t>update in illustrator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65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74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28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1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6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359256"/>
            <a:ext cx="8493760" cy="106997"/>
            <a:chOff x="1471608" y="3586632"/>
            <a:chExt cx="9258300" cy="20006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1608" y="3786700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ran.r-project.org/package=xgboo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71608" y="3398339"/>
            <a:ext cx="9258300" cy="54811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Seth Green,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Megan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Stiles, Leigh Harton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Samantha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Garofalo</a:t>
            </a:r>
            <a:endParaRPr lang="en-US" sz="2400" dirty="0" smtClean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1608" y="3151586"/>
            <a:ext cx="9258300" cy="215900"/>
            <a:chOff x="1471608" y="3586632"/>
            <a:chExt cx="9258300" cy="2159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13" y="3977305"/>
            <a:ext cx="3866458" cy="1272505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15128" y="934887"/>
            <a:ext cx="8361229" cy="20982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Computational Analysis of Religious and Ideological Linguistic Behavior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2708" y="5393800"/>
            <a:ext cx="739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Advisor: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Don Brown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Client:    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UVa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Initiative on Religion, Politics, and Conflict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(RPC)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Sponsor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Army Research Lab (ARL)        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 Keywords</a:t>
            </a: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Collect words in context vector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for all occurrences of keyword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Singular Value Decomposition to vector of length 100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Average Semantic Density and Distributional Co-occurrence Score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TFIDF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90578"/>
              </p:ext>
            </p:extLst>
          </p:nvPr>
        </p:nvGraphicFramePr>
        <p:xfrm>
          <a:off x="3713656" y="1441343"/>
          <a:ext cx="2793470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625"/>
                <a:gridCol w="1049845"/>
              </a:tblGrid>
              <a:tr h="6674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Term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Freq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servanthood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selfexalt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coquett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dumbfound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sabbath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manger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unti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childlik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personhood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jesus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95032"/>
              </p:ext>
            </p:extLst>
          </p:nvPr>
        </p:nvGraphicFramePr>
        <p:xfrm>
          <a:off x="6507126" y="1441681"/>
          <a:ext cx="982763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763"/>
              </a:tblGrid>
              <a:tr h="667416"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IDF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378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353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169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20627"/>
              </p:ext>
            </p:extLst>
          </p:nvPr>
        </p:nvGraphicFramePr>
        <p:xfrm>
          <a:off x="7489889" y="1441343"/>
          <a:ext cx="914400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</a:tblGrid>
              <a:tr h="667416"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TFIDF</a:t>
                      </a: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5,773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2,887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378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353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338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9" name="Rectangle 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Value Words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7097" y="1931232"/>
            <a:ext cx="291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263" y="2069731"/>
            <a:ext cx="31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Method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85314" y="1931232"/>
            <a:ext cx="314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w/out 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123" t="30620" r="33123" b="27771"/>
          <a:stretch/>
        </p:blipFill>
        <p:spPr>
          <a:xfrm>
            <a:off x="1371599" y="2577563"/>
            <a:ext cx="2607192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457" r="27340" b="18626"/>
          <a:stretch/>
        </p:blipFill>
        <p:spPr>
          <a:xfrm>
            <a:off x="8365607" y="2577563"/>
            <a:ext cx="2582444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3087" t="31377" r="31445" b="27788"/>
          <a:stretch/>
        </p:blipFill>
        <p:spPr>
          <a:xfrm>
            <a:off x="4776406" y="2577563"/>
            <a:ext cx="2791586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1" name="Rectangle 10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Method: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(noun + “to be” verb + adj/adv)</a:t>
            </a:r>
            <a:endParaRPr lang="en-US" sz="10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pronoun +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</a:t>
            </a:r>
            <a:endParaRPr lang="en-US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34" y="1813025"/>
            <a:ext cx="5938455" cy="3832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13024"/>
            <a:ext cx="5613785" cy="383226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6798365" y="2716960"/>
            <a:ext cx="3876261" cy="1312016"/>
          </a:xfrm>
          <a:custGeom>
            <a:avLst/>
            <a:gdLst>
              <a:gd name="connsiteX0" fmla="*/ 0 w 3876261"/>
              <a:gd name="connsiteY0" fmla="*/ 1312016 h 1312016"/>
              <a:gd name="connsiteX1" fmla="*/ 1371600 w 3876261"/>
              <a:gd name="connsiteY1" fmla="*/ 51 h 1312016"/>
              <a:gd name="connsiteX2" fmla="*/ 3876261 w 3876261"/>
              <a:gd name="connsiteY2" fmla="*/ 1272259 h 13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6261" h="1312016">
                <a:moveTo>
                  <a:pt x="0" y="1312016"/>
                </a:moveTo>
                <a:cubicBezTo>
                  <a:pt x="362778" y="659346"/>
                  <a:pt x="725557" y="6677"/>
                  <a:pt x="1371600" y="51"/>
                </a:cubicBezTo>
                <a:cubicBezTo>
                  <a:pt x="2017643" y="-6575"/>
                  <a:pt x="2946952" y="632842"/>
                  <a:pt x="3876261" y="1272259"/>
                </a:cubicBezTo>
              </a:path>
            </a:pathLst>
          </a:cu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3384" y="1619900"/>
            <a:ext cx="24132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Noun + ”to be” Verb + </a:t>
            </a:r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Adj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Adv</a:t>
            </a:r>
            <a:endParaRPr lang="en-US" sz="12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171" y="5465581"/>
            <a:ext cx="61376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            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872" y="5465580"/>
            <a:ext cx="61376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            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9863" y="1618662"/>
            <a:ext cx="24132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Pronoun </a:t>
            </a:r>
            <a:r>
              <a:rPr lang="en-US" sz="120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 Keyword</a:t>
            </a:r>
          </a:p>
          <a:p>
            <a:pPr algn="ctr"/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85448" y="3516193"/>
            <a:ext cx="12607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of Judgment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34030" y="3604044"/>
            <a:ext cx="12607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of Judgment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6" name="Rectangle 1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Pronoun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3" y="1600200"/>
            <a:ext cx="5532957" cy="3952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57" y="1600200"/>
            <a:ext cx="5585070" cy="398933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960120" y="2240280"/>
            <a:ext cx="4511040" cy="2194560"/>
          </a:xfrm>
          <a:custGeom>
            <a:avLst/>
            <a:gdLst>
              <a:gd name="connsiteX0" fmla="*/ 0 w 4511040"/>
              <a:gd name="connsiteY0" fmla="*/ 0 h 2194560"/>
              <a:gd name="connsiteX1" fmla="*/ 1143000 w 4511040"/>
              <a:gd name="connsiteY1" fmla="*/ 1402080 h 2194560"/>
              <a:gd name="connsiteX2" fmla="*/ 4511040 w 4511040"/>
              <a:gd name="connsiteY2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1040" h="2194560">
                <a:moveTo>
                  <a:pt x="0" y="0"/>
                </a:moveTo>
                <a:cubicBezTo>
                  <a:pt x="195580" y="518160"/>
                  <a:pt x="391160" y="1036320"/>
                  <a:pt x="1143000" y="1402080"/>
                </a:cubicBezTo>
                <a:cubicBezTo>
                  <a:pt x="1894840" y="1767840"/>
                  <a:pt x="4511040" y="2194560"/>
                  <a:pt x="4511040" y="2194560"/>
                </a:cubicBezTo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692630" y="2718864"/>
            <a:ext cx="4572000" cy="2125510"/>
          </a:xfrm>
          <a:custGeom>
            <a:avLst/>
            <a:gdLst>
              <a:gd name="connsiteX0" fmla="*/ 0 w 4572000"/>
              <a:gd name="connsiteY0" fmla="*/ 1658583 h 2125510"/>
              <a:gd name="connsiteX1" fmla="*/ 2256817 w 4572000"/>
              <a:gd name="connsiteY1" fmla="*/ 4881 h 2125510"/>
              <a:gd name="connsiteX2" fmla="*/ 4572000 w 4572000"/>
              <a:gd name="connsiteY2" fmla="*/ 2125510 h 212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2125510">
                <a:moveTo>
                  <a:pt x="0" y="1658583"/>
                </a:moveTo>
                <a:cubicBezTo>
                  <a:pt x="747408" y="792821"/>
                  <a:pt x="1494817" y="-72940"/>
                  <a:pt x="2256817" y="4881"/>
                </a:cubicBezTo>
                <a:cubicBezTo>
                  <a:pt x="3018817" y="82702"/>
                  <a:pt x="4572000" y="2125510"/>
                  <a:pt x="4572000" y="2125510"/>
                </a:cubicBezTo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9008" y="1541874"/>
            <a:ext cx="24132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“They”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1402" y="5333640"/>
            <a:ext cx="14484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460893" y="3365203"/>
            <a:ext cx="37762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Fraction of Words that are “They”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9561" y="1541874"/>
            <a:ext cx="24132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“We”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1955" y="5380938"/>
            <a:ext cx="14484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425522" y="3365203"/>
            <a:ext cx="37762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Fraction of Words that are “We”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8" name="Rectangle 1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1958" y="3734573"/>
            <a:ext cx="10261601" cy="222831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Binned Document Analysis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Single Document Analysis</a:t>
            </a:r>
          </a:p>
        </p:txBody>
      </p:sp>
    </p:spTree>
    <p:extLst>
      <p:ext uri="{BB962C8B-B14F-4D97-AF65-F5344CB8AC3E}">
        <p14:creationId xmlns:p14="http://schemas.microsoft.com/office/powerpoint/2010/main" val="170493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Binned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Binned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Understand a group’s baseline score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Comparison to previous work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4,568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66291" y="2423654"/>
            <a:ext cx="4186906" cy="2507846"/>
            <a:chOff x="7536773" y="2225275"/>
            <a:chExt cx="4186906" cy="25078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773" y="2225275"/>
              <a:ext cx="1954998" cy="2507846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>
              <a:off x="9605014" y="3046969"/>
              <a:ext cx="1008173" cy="588938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47D2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02268" y="279825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72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9" name="Rectangle 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Collaborators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Don Brown, Data Science Institute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Peter Ochs, Jonathan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Teubner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Essam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Fahim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Syed </a:t>
            </a:r>
            <a:r>
              <a:rPr lang="en-US" sz="26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Moulvi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RPC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Mohamed Al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Boni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UVa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67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noFill/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97%</a:t>
            </a:r>
            <a:endParaRPr lang="en-US" sz="4000" b="1" dirty="0">
              <a:ln w="9525">
                <a:noFill/>
                <a:prstDash val="solid"/>
              </a:ln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73081" y="2834579"/>
            <a:ext cx="2072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baseline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505776" y="1397496"/>
            <a:ext cx="241326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Accuracy</a:t>
            </a:r>
            <a:endParaRPr lang="en-US" sz="13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37" y="5753185"/>
            <a:ext cx="712498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	</a:t>
            </a:r>
            <a:r>
              <a:rPr lang="en-US" sz="11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 ID Number</a:t>
            </a:r>
            <a:endParaRPr lang="en-US" sz="11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97997" y="3497309"/>
            <a:ext cx="37762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</a:t>
            </a:r>
            <a:endParaRPr lang="en-US" sz="11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4" name="Rectangle 13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56753"/>
              </p:ext>
            </p:extLst>
          </p:nvPr>
        </p:nvGraphicFramePr>
        <p:xfrm>
          <a:off x="343127" y="2513225"/>
          <a:ext cx="5853629" cy="31715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7070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Venuti et al. (2016) 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86.0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84.0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Neural Net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83.3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37632"/>
              </p:ext>
            </p:extLst>
          </p:nvPr>
        </p:nvGraphicFramePr>
        <p:xfrm>
          <a:off x="6520072" y="2521789"/>
          <a:ext cx="5308100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3771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96.1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0.239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96.3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0.222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95.4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0.246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96.0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441" y="1921623"/>
            <a:ext cx="520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Compared to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2016)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5536" y="1937013"/>
            <a:ext cx="3437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20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Extended Data </a:t>
            </a:r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Single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Moving towards real-time, on-the-ground analysis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342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801" y="1771035"/>
            <a:ext cx="2986416" cy="3949090"/>
            <a:chOff x="8188513" y="1635030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1635030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3042310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88513" y="4444467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9285179" y="199016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285179" y="3388909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285179" y="478765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3518" y="1782635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3517" y="3175546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53518" y="4568457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6" name="Rectangle 1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1197" y="809787"/>
            <a:ext cx="10695553" cy="6315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Westboro Baptist </a:t>
            </a: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Church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1845" y="1525004"/>
            <a:ext cx="5606619" cy="4772561"/>
            <a:chOff x="151176" y="1615481"/>
            <a:chExt cx="5606619" cy="4772561"/>
          </a:xfrm>
        </p:grpSpPr>
        <p:grpSp>
          <p:nvGrpSpPr>
            <p:cNvPr id="20" name="Group 19"/>
            <p:cNvGrpSpPr/>
            <p:nvPr/>
          </p:nvGrpSpPr>
          <p:grpSpPr>
            <a:xfrm>
              <a:off x="151176" y="1984813"/>
              <a:ext cx="5606619" cy="4378940"/>
              <a:chOff x="144475" y="1782367"/>
              <a:chExt cx="5606619" cy="43789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5784" t="24550" r="6143" b="21944"/>
              <a:stretch/>
            </p:blipFill>
            <p:spPr>
              <a:xfrm>
                <a:off x="209549" y="1782367"/>
                <a:ext cx="5541545" cy="43567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80153" y="5899697"/>
                <a:ext cx="1365337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etica" charset="0"/>
                    <a:ea typeface="Helvetica" charset="0"/>
                    <a:cs typeface="Helvetica" charset="0"/>
                  </a:rPr>
                  <a:t>Document Date</a:t>
                </a:r>
                <a:endParaRPr lang="en-US" sz="11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5716" y="2794154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05716" y="3698545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5715" y="4552832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4475" y="3536131"/>
                <a:ext cx="566722" cy="574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842663" y="1615481"/>
              <a:ext cx="2818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Linguistic Rigidity Score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0755" y="1891147"/>
              <a:ext cx="805763" cy="156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51529" y="6126432"/>
              <a:ext cx="1435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Document Date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97144" y="1525004"/>
            <a:ext cx="5416978" cy="4707078"/>
            <a:chOff x="6176766" y="1678202"/>
            <a:chExt cx="5416978" cy="47070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28480" t="19762" r="40028" b="17709"/>
            <a:stretch/>
          </p:blipFill>
          <p:spPr>
            <a:xfrm>
              <a:off x="6176766" y="2009434"/>
              <a:ext cx="5223102" cy="429403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387967" y="6123670"/>
              <a:ext cx="1435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Document Date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23519" y="1678202"/>
              <a:ext cx="999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Signals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57758" y="2047534"/>
              <a:ext cx="14359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Judgment Fraction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57758" y="5270392"/>
              <a:ext cx="14359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Unique Word Count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08345" y="1921550"/>
            <a:ext cx="2131683" cy="3874416"/>
            <a:chOff x="2373331" y="2075242"/>
            <a:chExt cx="2131683" cy="3874416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73331" y="2075242"/>
              <a:ext cx="0" cy="3874416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373331" y="2179996"/>
              <a:ext cx="2131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Snyder vs. Phelps</a:t>
              </a:r>
              <a:endPara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69912" y="1985615"/>
            <a:ext cx="2131683" cy="3859174"/>
            <a:chOff x="7735077" y="2052704"/>
            <a:chExt cx="2131683" cy="385917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735077" y="2052704"/>
              <a:ext cx="0" cy="3859174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735077" y="2179996"/>
              <a:ext cx="2131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Snyder vs. Phelps</a:t>
              </a:r>
              <a:endPara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39" name="Rectangle 3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68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6" y="2451985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7" y="2426270"/>
            <a:ext cx="5486400" cy="3657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Word </a:t>
            </a:r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Embeddings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6" y="1569380"/>
            <a:ext cx="6371313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Word </a:t>
            </a:r>
            <a:r>
              <a:rPr lang="en-US" sz="2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Embeddings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Vocabulary mapped to vectors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3316" y="2532021"/>
            <a:ext cx="27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573" y="2532021"/>
            <a:ext cx="13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 Piper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332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720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8" name="Rectangle 1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Single Document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23370"/>
              </p:ext>
            </p:extLst>
          </p:nvPr>
        </p:nvGraphicFramePr>
        <p:xfrm>
          <a:off x="2991196" y="2069086"/>
          <a:ext cx="6209609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5280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77.5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0.805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1.095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69.7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1.084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CNN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with </a:t>
                      </a:r>
                      <a:r>
                        <a:rPr lang="en-US" sz="2000" baseline="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Embeddings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65.6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1.125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6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Conclusion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9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 a global society, we want to work with Value-Based groups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 group uses language provides guidance for how they will interact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Computationally Efficient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250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hours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vs 1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endParaRPr lang="en-US" sz="26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ground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Understanding both Religious and Ideological groups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Motivation 		Technical Approach 		Results 			    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Conclusion</a:t>
              </a:r>
              <a:endPara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86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Questions?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74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References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Consultation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 researchers at the University of Virginia Center for Religion, Politics, and Conflict (RPC).  1540 Jefferson Park Avenue, University of Virginia, Charlottesville, VA 22904-4126.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Venuti, Nicholas,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Sachtjen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Brian, McIntyre, Hope, et al. “Predicting the Tolerance Level of Religious Discourse Through Computational Linguistics,” presented at the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 IEEE Systems and Information Engineering Design Conference (SIEDS ‘16),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Charlottesville, VA, 2016.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Wade-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Benzoni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Kimberly A., Hoffman, Andrew J., Thompson, Leigh L., et al. 2002. "Barriers to resolution in ideologically based negotiations: The role of values and institutions."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Academy of Management Review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27, pp. 41-57.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Lederach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John Paul and Appleby, Scott R. “Strategic Peacebuilding: An Overview,” in Daniel Philpott and Gerard Powers, Strategies of Peace (Oxford: Oxford University Press, 2010), pp. 19-44.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Algorithmia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blog.algorithmia.com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/introduction-natural-language-processing-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/. Accessed: March 30, 2017.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“Expert System: Natural language processing and text mining.”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www.expertsystem.com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/natural-language-processing-and-text-mining/. Accessed: March 30, 2017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Gupta, Vishal.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Lehal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Gurpreet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S., 2009. “A survey of text mining techniques and applications.”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emerging technologies in web intelligence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(1), pp.60-76.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Evgeniy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Markovitch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Shaul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January 2007. “Computing semantic relatedness using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wikipedia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-based explicit semantic analysis.” (In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IJcAI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Vol. 7), pp. 1606-1611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James, Gareth, Witten, Daniela, Hastie, Trevor, et al. 2013.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Introduction to Statistical Learning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 303-372.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Palomino-Garibay, Alonso, Camacho-González, Adolfo T., Fierro-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Villaneda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Ricardo A., et al. 2015. “A random forest approach for authorship profiling.”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Cappellato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[8]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Pucktada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Giles, C. Lee. June 2009. “Disambiguating authors in academic publications using random forests.” In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9th ACM/IEEE-CS joint conference on Digital libraries,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pp. 39-48.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Thorsten, 1998. “Text categorization with support vector machines: Learning with many relevant features.”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learning: ECML-98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pp.137-142.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Arzucan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Levent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Tunga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Güngör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"Text categorization with class-based and corpus-based keyword selection."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International Symposium on Computer and Information Sciences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Springer Berlin Heidelberg, 2005.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Richardson, Leonard.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 soup documentation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www.crummy.com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/software/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BeautifulSoup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/bs4/doc/.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Bird, Steven, Edward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Loper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Ewan Klein (2009),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Natural Language Processing with Python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O’Reilly Media Inc.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nltk.org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/book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Pennington, Jeffrey, Richard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Socher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Christopher D. Manning. "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GloVe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Global Vectors for Word Representation."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2014 Conference on Empirical Methods in Natural Language Processing.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2014.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Csardi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G.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Nepusz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/python/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Íñigo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-Mora, Isabel. "On the use of the personal pronoun we in communities."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Language and Politics.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Volume 3, Issue 1, 2004, pages: 27–52.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Maitland, Karen and John Wilson. "Pronominal selection and ideological conflict."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Pragmatics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Volume 11, Issue 4, August 1987, Pages 495-512.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Karatzoglou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Alexandros, Alex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Smola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Kurt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Hornik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kernlab.pdf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Liaw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Andy and Matthew Wiener, R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randomForest.pdf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Chen,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Tianqi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Tong He, Michael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Benesty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Vadim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Khotilovich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Yuan Tang,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xgboost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</a:t>
            </a:r>
            <a:r>
              <a:rPr lang="en-US" sz="12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https://CRAN.R-project.org/package=xgboost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4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6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Problem: How to work with Value-Based Groups?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is a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Any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 motivated by a set of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Religious or non-religious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Who needs 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 Government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Humanitarian Groups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Large-Scale Goals: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ground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4" name="Rectangle 3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Linguistic Rigidity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7767" y="2002631"/>
            <a:ext cx="5099151" cy="3925557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rPr>
              <a:t>1-9</a:t>
            </a:r>
            <a:r>
              <a:rPr lang="en-US" sz="2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Manual Method as Ground Truth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95911" y="436066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Holy</a:t>
            </a:r>
            <a:endParaRPr lang="en-US" sz="24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78688" y="1826660"/>
            <a:ext cx="4862286" cy="1287642"/>
            <a:chOff x="6429721" y="2137620"/>
            <a:chExt cx="4862286" cy="1287642"/>
          </a:xfrm>
        </p:grpSpPr>
        <p:grpSp>
          <p:nvGrpSpPr>
            <p:cNvPr id="3" name="Group 2"/>
            <p:cNvGrpSpPr/>
            <p:nvPr/>
          </p:nvGrpSpPr>
          <p:grpSpPr>
            <a:xfrm>
              <a:off x="6429721" y="2783504"/>
              <a:ext cx="4862286" cy="641758"/>
              <a:chOff x="6429721" y="2783504"/>
              <a:chExt cx="4862286" cy="64175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429721" y="3410400"/>
                <a:ext cx="4862286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429721" y="2783504"/>
                <a:ext cx="486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1    2     3     4    5     6    7     8    9</a:t>
                </a:r>
                <a:endParaRPr lang="en-US" sz="24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632921" y="324054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2694" y="324096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21492" y="3240200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280290" y="3242382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24584" y="323986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97890" y="3242038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9913155" y="324161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486463" y="324203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016238" y="3239136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Down Arrow 42"/>
            <p:cNvSpPr/>
            <p:nvPr/>
          </p:nvSpPr>
          <p:spPr>
            <a:xfrm>
              <a:off x="8079340" y="2137620"/>
              <a:ext cx="389579" cy="601677"/>
            </a:xfrm>
            <a:prstGeom prst="downArrow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38552" y="3965410"/>
            <a:ext cx="6769087" cy="1788526"/>
            <a:chOff x="5144494" y="4173757"/>
            <a:chExt cx="6769087" cy="1788526"/>
          </a:xfrm>
        </p:grpSpPr>
        <p:sp>
          <p:nvSpPr>
            <p:cNvPr id="34" name="TextBox 33"/>
            <p:cNvSpPr txBox="1"/>
            <p:nvPr/>
          </p:nvSpPr>
          <p:spPr>
            <a:xfrm>
              <a:off x="5144494" y="5562173"/>
              <a:ext cx="16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Self-Sacrifice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609" y="5560454"/>
              <a:ext cx="1652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Compassion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33767" y="5560454"/>
              <a:ext cx="1130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Wisdom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968368" y="5560454"/>
              <a:ext cx="1945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Trustworthiness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flipH="1">
              <a:off x="7802978" y="5005026"/>
              <a:ext cx="530106" cy="5554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0"/>
            </p:cNvCxnSpPr>
            <p:nvPr/>
          </p:nvCxnSpPr>
          <p:spPr>
            <a:xfrm>
              <a:off x="8893706" y="4992394"/>
              <a:ext cx="405152" cy="56806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5"/>
              <a:endCxn id="38" idx="0"/>
            </p:cNvCxnSpPr>
            <p:nvPr/>
          </p:nvCxnSpPr>
          <p:spPr>
            <a:xfrm>
              <a:off x="9374997" y="4883289"/>
              <a:ext cx="1565978" cy="67716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3"/>
              <a:endCxn id="34" idx="0"/>
            </p:cNvCxnSpPr>
            <p:nvPr/>
          </p:nvCxnSpPr>
          <p:spPr>
            <a:xfrm flipH="1">
              <a:off x="5974433" y="4883289"/>
              <a:ext cx="1804744" cy="67888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448672" y="4173757"/>
              <a:ext cx="2256830" cy="831269"/>
            </a:xfrm>
            <a:prstGeom prst="ellipse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Avenir Book" charset="0"/>
                  <a:ea typeface="Avenir Book" charset="0"/>
                  <a:cs typeface="Avenir Book" charset="0"/>
                </a:rPr>
                <a:t>Holy</a:t>
              </a:r>
              <a:endParaRPr lang="en-US" sz="20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33" name="Rectangle 32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586385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Related Work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5" name="Rectangle 4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28172" y="1411628"/>
            <a:ext cx="10261601" cy="465563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 Categorization and Topic Detection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 et al. (2009)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(2013)</a:t>
            </a:r>
          </a:p>
          <a:p>
            <a:pPr marL="1320800" lvl="1" indent="-469900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labeling text documents using outside corpora</a:t>
            </a:r>
          </a:p>
          <a:p>
            <a:pPr marL="920750" indent="-4699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</a:t>
            </a:r>
          </a:p>
          <a:p>
            <a:pPr marL="1373188" lvl="1" indent="-522288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 et al. (2015)</a:t>
            </a:r>
          </a:p>
          <a:p>
            <a:pPr marL="1373188" lvl="1" indent="-522288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(2009)</a:t>
            </a:r>
          </a:p>
          <a:p>
            <a:pPr marL="822325" indent="-4572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 (SVM)</a:t>
            </a:r>
            <a:endParaRPr lang="en-US" sz="2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373188" lvl="1" indent="-469900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63561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About Our Data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Sources: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 corpus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Groups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Scraping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OCR for PDFs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48844"/>
              </p:ext>
            </p:extLst>
          </p:nvPr>
        </p:nvGraphicFramePr>
        <p:xfrm>
          <a:off x="7208434" y="278971"/>
          <a:ext cx="4756258" cy="5945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3505"/>
                <a:gridCol w="1364502"/>
                <a:gridCol w="898251"/>
              </a:tblGrid>
              <a:tr h="5806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# Documents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Rank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ACLU</a:t>
                      </a:r>
                      <a:endParaRPr lang="en-US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40</a:t>
                      </a:r>
                      <a:endParaRPr lang="en-US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American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Ethical Union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Bahai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Dorothy Day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774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Integral Yoga/</a:t>
                      </a:r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Yogaville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ISIS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John Piper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579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Liberal Judaism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166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Malcolm X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Meher</a:t>
                      </a: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Baba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265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Pastor Anderson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228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Rabbinic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Sea Shepherds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Steve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Shepherd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728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Unitarian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Westboro Baptist Church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422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Technical Approach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1958" y="3734573"/>
            <a:ext cx="10261601" cy="222831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Context Vectors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 Selection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Judgement Classification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Pronoun Analysis</a:t>
            </a: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Text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2708</TotalTime>
  <Words>1759</Words>
  <Application>Microsoft Macintosh PowerPoint</Application>
  <PresentationFormat>Custom</PresentationFormat>
  <Paragraphs>398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Crop</vt:lpstr>
      <vt:lpstr>Computational Analysis of Religious and Ideological Linguistic Behavior</vt:lpstr>
      <vt:lpstr>Collaborators</vt:lpstr>
      <vt:lpstr>PowerPoint Presentation</vt:lpstr>
      <vt:lpstr>Problem: How to work with Value-Based Groups?  </vt:lpstr>
      <vt:lpstr>Linguistic Rigidity</vt:lpstr>
      <vt:lpstr>Related Work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TFIDF Matrix</vt:lpstr>
      <vt:lpstr>Value Words</vt:lpstr>
      <vt:lpstr>Judgment Classification</vt:lpstr>
      <vt:lpstr>Judgment Classification</vt:lpstr>
      <vt:lpstr>Pronoun Analysis</vt:lpstr>
      <vt:lpstr>PowerPoint Presentation</vt:lpstr>
      <vt:lpstr>Binned Document Analysis</vt:lpstr>
      <vt:lpstr>Results – Group Scores</vt:lpstr>
      <vt:lpstr>Results – Group Scores</vt:lpstr>
      <vt:lpstr>Single Document Analysis</vt:lpstr>
      <vt:lpstr>PowerPoint Presentation</vt:lpstr>
      <vt:lpstr>Word Embeddings</vt:lpstr>
      <vt:lpstr>Results – Single Document Scores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Samantha Garofalo</cp:lastModifiedBy>
  <cp:revision>140</cp:revision>
  <cp:lastPrinted>2017-04-22T00:52:11Z</cp:lastPrinted>
  <dcterms:created xsi:type="dcterms:W3CDTF">2016-10-04T15:37:45Z</dcterms:created>
  <dcterms:modified xsi:type="dcterms:W3CDTF">2017-04-28T00:53:15Z</dcterms:modified>
</cp:coreProperties>
</file>